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303" r:id="rId9"/>
    <p:sldId id="304" r:id="rId10"/>
    <p:sldId id="265" r:id="rId11"/>
    <p:sldId id="306" r:id="rId12"/>
    <p:sldId id="302" r:id="rId13"/>
    <p:sldId id="307" r:id="rId14"/>
    <p:sldId id="308" r:id="rId15"/>
    <p:sldId id="309" r:id="rId16"/>
    <p:sldId id="310" r:id="rId17"/>
    <p:sldId id="311" r:id="rId18"/>
    <p:sldId id="313" r:id="rId19"/>
    <p:sldId id="31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9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0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65D2-C88F-2A4C-8CC1-014A57B1B2C0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DC41-3D12-9E41-B965-20F5860CB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36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4711-650E-1944-B118-A5250B6A7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Federalism and the Power to Tax in Times of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F9310-E4F6-BA49-9611-A038532DB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Jonathan Rodden</a:t>
            </a:r>
          </a:p>
          <a:p>
            <a:r>
              <a:rPr lang="en-US" dirty="0"/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15212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ever it takes&amp;quot;: Five years ago today, Mario Draghi saved the euro with  a momentous speech — Quartz">
            <a:extLst>
              <a:ext uri="{FF2B5EF4-FFF2-40B4-BE49-F238E27FC236}">
                <a16:creationId xmlns:a16="http://schemas.microsoft.com/office/drawing/2014/main" id="{E2474A25-A356-4791-B438-66BF2F27A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6754F-2ED8-493D-9941-3DADDB74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1403604"/>
          </a:xfrm>
        </p:spPr>
        <p:txBody>
          <a:bodyPr anchor="b">
            <a:normAutofit/>
          </a:bodyPr>
          <a:lstStyle/>
          <a:p>
            <a:r>
              <a:rPr lang="en-US" sz="5000" dirty="0"/>
              <a:t>Whatever it takes?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2710B-2D23-4018-AFDC-6BAE3F5D2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3177541"/>
            <a:ext cx="10506456" cy="2670048"/>
          </a:xfrm>
        </p:spPr>
        <p:txBody>
          <a:bodyPr>
            <a:normAutofit/>
          </a:bodyPr>
          <a:lstStyle/>
          <a:p>
            <a:r>
              <a:rPr lang="en-US" dirty="0"/>
              <a:t>Municipal Liquidity Facility</a:t>
            </a:r>
          </a:p>
          <a:p>
            <a:pPr lvl="1"/>
            <a:r>
              <a:rPr lang="en-US" sz="2800" dirty="0"/>
              <a:t>A Federal Reserve program offering to buy up to $500 billion in debt from state and local governments that suffered revenue declines as a result of the COVID-19 pandemic.</a:t>
            </a:r>
          </a:p>
          <a:p>
            <a:pPr lvl="1"/>
            <a:r>
              <a:rPr lang="en-US" sz="2800" dirty="0"/>
              <a:t>Appears to have had a big impact on yields</a:t>
            </a:r>
          </a:p>
          <a:p>
            <a:pPr lvl="1"/>
            <a:r>
              <a:rPr lang="en-US" sz="2800" dirty="0"/>
              <a:t>With very little program take-up</a:t>
            </a:r>
          </a:p>
        </p:txBody>
      </p:sp>
    </p:spTree>
    <p:extLst>
      <p:ext uri="{BB962C8B-B14F-4D97-AF65-F5344CB8AC3E}">
        <p14:creationId xmlns:p14="http://schemas.microsoft.com/office/powerpoint/2010/main" val="40824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D3C4-01BC-0444-90C9-847B5EEE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have violations of local fiscal sovereignty gone too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E085-DD8D-4C44-826F-7204C13EE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market actors believe there is a lingering federal guarantee? </a:t>
            </a:r>
          </a:p>
          <a:p>
            <a:r>
              <a:rPr lang="en-US" dirty="0"/>
              <a:t>Do state and local governments behave as if they have an implicit guarantee? </a:t>
            </a:r>
          </a:p>
          <a:p>
            <a:r>
              <a:rPr lang="en-US" dirty="0"/>
              <a:t>Perhaps chaotic bargaining and poor targeting do not install confidence in future bailouts.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6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961D-916B-F94F-925E-56CC9CD5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slow-moving threat to local autonomy: Regional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D98C-C5CC-9D4A-916A-E416D678C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Aristotle: </a:t>
            </a:r>
          </a:p>
          <a:p>
            <a:pPr lvl="1"/>
            <a:r>
              <a:rPr lang="en-US" dirty="0"/>
              <a:t>The rich are few and the poor are many</a:t>
            </a:r>
          </a:p>
          <a:p>
            <a:pPr lvl="1"/>
            <a:r>
              <a:rPr lang="en-US" dirty="0"/>
              <a:t>Democracy as the “rule of the poor”</a:t>
            </a:r>
          </a:p>
          <a:p>
            <a:r>
              <a:rPr lang="en-US" dirty="0"/>
              <a:t>Can decentralization be retained when the tax base is highly concentrated in a handful of ”knowledge economy” cities?  </a:t>
            </a:r>
          </a:p>
        </p:txBody>
      </p:sp>
    </p:spTree>
    <p:extLst>
      <p:ext uri="{BB962C8B-B14F-4D97-AF65-F5344CB8AC3E}">
        <p14:creationId xmlns:p14="http://schemas.microsoft.com/office/powerpoint/2010/main" val="293144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9F25415-0AA0-984C-9D35-5AF65FF1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40" y="1038577"/>
            <a:ext cx="8417720" cy="5611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BA64B-CFA7-6841-87D0-32F93DF1D9B5}"/>
              </a:ext>
            </a:extLst>
          </p:cNvPr>
          <p:cNvSpPr txBox="1"/>
          <p:nvPr/>
        </p:nvSpPr>
        <p:spPr>
          <a:xfrm>
            <a:off x="1399822" y="84470"/>
            <a:ext cx="9392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Population Density and Real Personal Income per Capita, U.S. Counties, 1970 and 2019 (BEA)</a:t>
            </a:r>
          </a:p>
        </p:txBody>
      </p:sp>
    </p:spTree>
    <p:extLst>
      <p:ext uri="{BB962C8B-B14F-4D97-AF65-F5344CB8AC3E}">
        <p14:creationId xmlns:p14="http://schemas.microsoft.com/office/powerpoint/2010/main" val="161076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8FFC4-932F-C848-9611-A8B4D5E6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9" y="1117600"/>
            <a:ext cx="8277225" cy="5518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30612-9622-7244-BB2B-8D2866406212}"/>
              </a:ext>
            </a:extLst>
          </p:cNvPr>
          <p:cNvSpPr txBox="1"/>
          <p:nvPr/>
        </p:nvSpPr>
        <p:spPr>
          <a:xfrm>
            <a:off x="948267" y="163493"/>
            <a:ext cx="9810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Population Density and Federal Income Tax Paid per Capita, </a:t>
            </a:r>
          </a:p>
          <a:p>
            <a:pPr algn="ctr"/>
            <a:r>
              <a:rPr lang="en-US" sz="2800" dirty="0"/>
              <a:t>U.S. Counties, 2011 and 2019 (IRS)</a:t>
            </a:r>
          </a:p>
        </p:txBody>
      </p:sp>
    </p:spTree>
    <p:extLst>
      <p:ext uri="{BB962C8B-B14F-4D97-AF65-F5344CB8AC3E}">
        <p14:creationId xmlns:p14="http://schemas.microsoft.com/office/powerpoint/2010/main" val="317862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55F0A211-5C58-E14D-AC09-ACCBF1614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426"/>
            <a:ext cx="6296025" cy="4197350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5CE29136-CED5-3640-B2ED-B57709EFF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2003426"/>
            <a:ext cx="6296025" cy="419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7D842A-43E0-E34A-B24C-E2DBF48725D6}"/>
              </a:ext>
            </a:extLst>
          </p:cNvPr>
          <p:cNvSpPr txBox="1"/>
          <p:nvPr/>
        </p:nvSpPr>
        <p:spPr>
          <a:xfrm>
            <a:off x="1964797" y="312939"/>
            <a:ext cx="3143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Missouri, </a:t>
            </a:r>
          </a:p>
          <a:p>
            <a:pPr algn="ctr"/>
            <a:r>
              <a:rPr lang="en-US" sz="2400" dirty="0"/>
              <a:t>Population density and Personal Income per Capita,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89B0F-D646-F74E-8AF4-2E4874CABFEC}"/>
              </a:ext>
            </a:extLst>
          </p:cNvPr>
          <p:cNvSpPr txBox="1"/>
          <p:nvPr/>
        </p:nvSpPr>
        <p:spPr>
          <a:xfrm>
            <a:off x="7683676" y="349274"/>
            <a:ext cx="3143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Missouri, </a:t>
            </a:r>
          </a:p>
          <a:p>
            <a:pPr algn="ctr"/>
            <a:r>
              <a:rPr lang="en-US" sz="2400" dirty="0"/>
              <a:t>Population density and Fed. Income Tax Paid per Capita, 2019</a:t>
            </a:r>
          </a:p>
        </p:txBody>
      </p:sp>
    </p:spTree>
    <p:extLst>
      <p:ext uri="{BB962C8B-B14F-4D97-AF65-F5344CB8AC3E}">
        <p14:creationId xmlns:p14="http://schemas.microsoft.com/office/powerpoint/2010/main" val="389423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4B283BB1-D358-9844-A904-35C6757C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4" y="1131887"/>
            <a:ext cx="8310563" cy="5540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650FB-4DB4-1B47-A223-3DB9EDD61F90}"/>
              </a:ext>
            </a:extLst>
          </p:cNvPr>
          <p:cNvSpPr txBox="1"/>
          <p:nvPr/>
        </p:nvSpPr>
        <p:spPr>
          <a:xfrm>
            <a:off x="1591645" y="179565"/>
            <a:ext cx="900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Missouri: </a:t>
            </a:r>
          </a:p>
          <a:p>
            <a:pPr algn="ctr"/>
            <a:r>
              <a:rPr lang="en-US" sz="2400" dirty="0"/>
              <a:t>Population Density and Dependence on Inter-Governmental Transfers</a:t>
            </a:r>
          </a:p>
        </p:txBody>
      </p:sp>
    </p:spTree>
    <p:extLst>
      <p:ext uri="{BB962C8B-B14F-4D97-AF65-F5344CB8AC3E}">
        <p14:creationId xmlns:p14="http://schemas.microsoft.com/office/powerpoint/2010/main" val="152763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6104-D5BC-134A-B92B-BEEFE38F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final threat to local autonomy: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3D674-2946-7948-81CC-A5F22F55C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social divisions might facilitate and uphold local autonomy, but without institutional protections, they can undermine it</a:t>
            </a:r>
          </a:p>
          <a:p>
            <a:r>
              <a:rPr lang="en-US" dirty="0"/>
              <a:t>The ”new preemption” in the United States</a:t>
            </a:r>
          </a:p>
          <a:p>
            <a:pPr lvl="1"/>
            <a:r>
              <a:rPr lang="en-US" dirty="0"/>
              <a:t>Confluence of rurality, low tax base, transfer-dependence, and anti-urban sentiment in political coalitions controlling U.S. states in the South and Midwest</a:t>
            </a:r>
          </a:p>
          <a:p>
            <a:pPr lvl="1"/>
            <a:r>
              <a:rPr lang="en-US" dirty="0"/>
              <a:t>A striking trend toward centralization in recent years, including limits on tax powers of local governments</a:t>
            </a:r>
          </a:p>
          <a:p>
            <a:pPr lvl="1"/>
            <a:r>
              <a:rPr lang="en-US" dirty="0"/>
              <a:t>Only urban residents seem interested in protecting the local power to tax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81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42C0-8929-C74B-8DF6-525B058F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local autonomy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F6E4A-7F5E-2A42-9FEF-5D5D5996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important than ever given the possible return of abortion policy to the states</a:t>
            </a:r>
          </a:p>
          <a:p>
            <a:r>
              <a:rPr lang="en-US" dirty="0"/>
              <a:t>But this policy area also reveals the weaknesses of local autonomy as a solution to polarization</a:t>
            </a:r>
          </a:p>
          <a:p>
            <a:pPr lvl="1"/>
            <a:r>
              <a:rPr lang="en-US" dirty="0"/>
              <a:t>Externalities, interjurisdictional battles</a:t>
            </a:r>
          </a:p>
          <a:p>
            <a:r>
              <a:rPr lang="en-US" dirty="0"/>
              <a:t>The temptation of centralization during moments of strength</a:t>
            </a:r>
          </a:p>
        </p:txBody>
      </p:sp>
    </p:spTree>
    <p:extLst>
      <p:ext uri="{BB962C8B-B14F-4D97-AF65-F5344CB8AC3E}">
        <p14:creationId xmlns:p14="http://schemas.microsoft.com/office/powerpoint/2010/main" val="46374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75AE-DDD3-1940-BE1F-8E8F3317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 the U.S. vs. Switzerland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E2D46-24D5-BA4D-86B5-458E4B8A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mechanisms for managing the business cycle in Switzerland?</a:t>
            </a:r>
          </a:p>
          <a:p>
            <a:r>
              <a:rPr lang="en-US" dirty="0"/>
              <a:t>Less divergence of income and tax base in Switzerland? </a:t>
            </a:r>
          </a:p>
          <a:p>
            <a:pPr lvl="1"/>
            <a:r>
              <a:rPr lang="en-US" dirty="0"/>
              <a:t>If true, why? </a:t>
            </a:r>
          </a:p>
          <a:p>
            <a:r>
              <a:rPr lang="en-US" dirty="0"/>
              <a:t>Less geographic/partisan polarization?</a:t>
            </a:r>
          </a:p>
          <a:p>
            <a:pPr lvl="1"/>
            <a:r>
              <a:rPr lang="en-US" dirty="0"/>
              <a:t>If true, why?</a:t>
            </a:r>
          </a:p>
          <a:p>
            <a:r>
              <a:rPr lang="en-US" dirty="0"/>
              <a:t>The importance of unique Swiss institutions, including the referendum? </a:t>
            </a:r>
          </a:p>
        </p:txBody>
      </p:sp>
    </p:spTree>
    <p:extLst>
      <p:ext uri="{BB962C8B-B14F-4D97-AF65-F5344CB8AC3E}">
        <p14:creationId xmlns:p14="http://schemas.microsoft.com/office/powerpoint/2010/main" val="300914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71E2-1BFE-FF44-B85A-A5784C25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6E7CA-0B93-A445-A1AA-E0A1FF0BB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cleavages and the power to tax</a:t>
            </a:r>
          </a:p>
          <a:p>
            <a:r>
              <a:rPr lang="en-US" dirty="0"/>
              <a:t>Benefits and costs of local tax autonomy</a:t>
            </a:r>
          </a:p>
          <a:p>
            <a:r>
              <a:rPr lang="en-US" dirty="0"/>
              <a:t>Centralizing forces: </a:t>
            </a:r>
          </a:p>
          <a:p>
            <a:pPr lvl="1"/>
            <a:r>
              <a:rPr lang="en-US" dirty="0"/>
              <a:t>War</a:t>
            </a:r>
          </a:p>
          <a:p>
            <a:pPr lvl="1"/>
            <a:r>
              <a:rPr lang="en-US" dirty="0"/>
              <a:t>Crises: Recessions and pandemics</a:t>
            </a:r>
          </a:p>
          <a:p>
            <a:pPr lvl="1"/>
            <a:r>
              <a:rPr lang="en-US" dirty="0"/>
              <a:t>Inequality</a:t>
            </a:r>
          </a:p>
          <a:p>
            <a:pPr lvl="1"/>
            <a:r>
              <a:rPr lang="en-US" dirty="0"/>
              <a:t>Polarization: the temptation of domination</a:t>
            </a:r>
          </a:p>
          <a:p>
            <a:r>
              <a:rPr lang="en-US" dirty="0"/>
              <a:t>Conclusions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7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D985-E99A-BF4B-BF8C-992B6C81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14" y="390038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/>
              <a:t>Why do some countries sustain a decentralized  system of taxation, expenditure, and regulation?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0FD6-1750-C94C-8A6E-714BC0A9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5" y="1797051"/>
            <a:ext cx="5577325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Salient, persistent social divisions going back to the founding of the federation</a:t>
            </a:r>
          </a:p>
          <a:p>
            <a:pPr lvl="1"/>
            <a:r>
              <a:rPr lang="en-US"/>
              <a:t>Sonderbund</a:t>
            </a:r>
          </a:p>
          <a:p>
            <a:pPr lvl="1"/>
            <a:r>
              <a:rPr lang="en-US"/>
              <a:t>U.S. conflict over slavery, Civil War, modern polarization</a:t>
            </a:r>
          </a:p>
          <a:p>
            <a:pPr lvl="1"/>
            <a:r>
              <a:rPr lang="en-US"/>
              <a:t>Canada: enduring conflict over language and culture</a:t>
            </a:r>
          </a:p>
          <a:p>
            <a:r>
              <a:rPr lang="en-US"/>
              <a:t>Decentralized federalism is sustained in part by these divisions (or their institutional legacies)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onderbund">
            <a:extLst>
              <a:ext uri="{FF2B5EF4-FFF2-40B4-BE49-F238E27FC236}">
                <a16:creationId xmlns:a16="http://schemas.microsoft.com/office/drawing/2014/main" id="{678A9FE3-FE8D-4642-96B7-D4694E41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919287"/>
            <a:ext cx="4884738" cy="38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F245-29E9-034A-A8DB-36323CF7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benefits of this arrangement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73C2-D4A5-124B-998C-14AF08EF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9888" cy="4351338"/>
          </a:xfrm>
        </p:spPr>
        <p:txBody>
          <a:bodyPr/>
          <a:lstStyle/>
          <a:p>
            <a:r>
              <a:rPr lang="en-US" dirty="0"/>
              <a:t>Fiscal sovereignty and fiscal discipline</a:t>
            </a:r>
          </a:p>
          <a:p>
            <a:r>
              <a:rPr lang="en-US" dirty="0"/>
              <a:t>Accountability, limited government, citizen control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The Economic Conditions of Interstate Federalism - Foundation for Economic  Education">
            <a:extLst>
              <a:ext uri="{FF2B5EF4-FFF2-40B4-BE49-F238E27FC236}">
                <a16:creationId xmlns:a16="http://schemas.microsoft.com/office/drawing/2014/main" id="{3254293D-B26A-F341-852F-97440BD2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22574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ry R. Weingast | Ward C. Krebs Family Professor of Political Science  Stanford University | Senior Fellow at the Hoover Institution">
            <a:extLst>
              <a:ext uri="{FF2B5EF4-FFF2-40B4-BE49-F238E27FC236}">
                <a16:creationId xmlns:a16="http://schemas.microsoft.com/office/drawing/2014/main" id="{E72A2105-FDE3-2B46-B760-F9EDCFC6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027363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D8970-38A6-6942-B0E7-A30DB48E7785}"/>
              </a:ext>
            </a:extLst>
          </p:cNvPr>
          <p:cNvSpPr txBox="1"/>
          <p:nvPr/>
        </p:nvSpPr>
        <p:spPr>
          <a:xfrm>
            <a:off x="9515475" y="5312330"/>
            <a:ext cx="1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Friedrich Hayek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00F99-2169-DE4A-A891-65C792E26B74}"/>
              </a:ext>
            </a:extLst>
          </p:cNvPr>
          <p:cNvSpPr txBox="1"/>
          <p:nvPr/>
        </p:nvSpPr>
        <p:spPr>
          <a:xfrm>
            <a:off x="6238875" y="6266934"/>
            <a:ext cx="1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Barry </a:t>
            </a:r>
            <a:r>
              <a:rPr lang="en-US" dirty="0" err="1"/>
              <a:t>Weingast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5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2E53-9FA4-5D4E-BA29-C0F5814A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47"/>
            <a:ext cx="10515600" cy="1325563"/>
          </a:xfrm>
        </p:spPr>
        <p:txBody>
          <a:bodyPr/>
          <a:lstStyle/>
          <a:p>
            <a:r>
              <a:rPr lang="en-US" dirty="0"/>
              <a:t>But also perhaps some costs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D675-DC51-8144-A8CF-05870366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34" y="1700715"/>
            <a:ext cx="4455570" cy="2913643"/>
          </a:xfrm>
        </p:spPr>
        <p:txBody>
          <a:bodyPr/>
          <a:lstStyle/>
          <a:p>
            <a:r>
              <a:rPr lang="en-US" dirty="0"/>
              <a:t>In the United States:</a:t>
            </a:r>
          </a:p>
          <a:p>
            <a:pPr lvl="1"/>
            <a:r>
              <a:rPr lang="en-US" dirty="0"/>
              <a:t>Poverty traps and “left behind” places</a:t>
            </a:r>
          </a:p>
          <a:p>
            <a:pPr lvl="1"/>
            <a:r>
              <a:rPr lang="en-US" dirty="0"/>
              <a:t>Cross-state and cross-county income divergence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F5AF1-91BF-5144-A2F4-68F81C96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654" y="1550910"/>
            <a:ext cx="5910146" cy="4521261"/>
          </a:xfrm>
          <a:prstGeom prst="rect">
            <a:avLst/>
          </a:prstGeom>
        </p:spPr>
      </p:pic>
      <p:pic>
        <p:nvPicPr>
          <p:cNvPr id="3076" name="Picture 4" descr="Detroit and Deindustrialization | Dollars &amp; Sense">
            <a:extLst>
              <a:ext uri="{FF2B5EF4-FFF2-40B4-BE49-F238E27FC236}">
                <a16:creationId xmlns:a16="http://schemas.microsoft.com/office/drawing/2014/main" id="{8DCD1B03-755A-734F-A153-2193E1A8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0" y="4156075"/>
            <a:ext cx="3479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87DDB-033F-2249-A8CC-DEF50A726769}"/>
              </a:ext>
            </a:extLst>
          </p:cNvPr>
          <p:cNvSpPr txBox="1"/>
          <p:nvPr/>
        </p:nvSpPr>
        <p:spPr>
          <a:xfrm>
            <a:off x="8301039" y="6257925"/>
            <a:ext cx="278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Gaubert</a:t>
            </a:r>
            <a:r>
              <a:rPr lang="en-US" dirty="0"/>
              <a:t> et al. 2022</a:t>
            </a:r>
          </a:p>
        </p:txBody>
      </p:sp>
    </p:spTree>
    <p:extLst>
      <p:ext uri="{BB962C8B-B14F-4D97-AF65-F5344CB8AC3E}">
        <p14:creationId xmlns:p14="http://schemas.microsoft.com/office/powerpoint/2010/main" val="349529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24C1-E7E9-F046-9E74-9783452C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fiscal sovereignty can be difficult to maintain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0335-D03A-0E4E-B834-30AB7ACE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decentralized federations with pronounced social divisions have faced significant challenges to local autonomy over time</a:t>
            </a:r>
          </a:p>
          <a:p>
            <a:r>
              <a:rPr lang="en-US" dirty="0"/>
              <a:t>The history of fiscal and administrative centralization is a history of crisis and response</a:t>
            </a:r>
          </a:p>
          <a:p>
            <a:pPr lvl="1"/>
            <a:r>
              <a:rPr lang="en-US" dirty="0"/>
              <a:t>Temporary reforms become permanent</a:t>
            </a:r>
          </a:p>
          <a:p>
            <a:pPr lvl="1"/>
            <a:r>
              <a:rPr lang="en-US" dirty="0"/>
              <a:t>Ratchet effects </a:t>
            </a:r>
          </a:p>
        </p:txBody>
      </p:sp>
    </p:spTree>
    <p:extLst>
      <p:ext uri="{BB962C8B-B14F-4D97-AF65-F5344CB8AC3E}">
        <p14:creationId xmlns:p14="http://schemas.microsoft.com/office/powerpoint/2010/main" val="28817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72" y="1003454"/>
            <a:ext cx="7675508" cy="5582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6828" y="1477753"/>
            <a:ext cx="118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New Deal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0384" y="1965319"/>
            <a:ext cx="83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WW</a:t>
            </a:r>
            <a:r>
              <a:rPr lang="en-US" sz="14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0680" y="1481267"/>
            <a:ext cx="118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Korea</a:t>
            </a:r>
            <a:r>
              <a:rPr lang="en-US" sz="1400" dirty="0" err="1"/>
              <a:t>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11220" y="234699"/>
            <a:ext cx="72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Federal expenditures as a share of total (federal, state, municipal) expenditures in the United States, 1900 to present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E5DAC-B3E7-7945-B234-5D57AF15490C}"/>
              </a:ext>
            </a:extLst>
          </p:cNvPr>
          <p:cNvSpPr txBox="1"/>
          <p:nvPr/>
        </p:nvSpPr>
        <p:spPr>
          <a:xfrm>
            <a:off x="5190241" y="1466066"/>
            <a:ext cx="710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WWII</a:t>
            </a:r>
            <a:r>
              <a:rPr lang="en-US" sz="12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2888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9E624EB-63D6-B349-BA92-657B1B3D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117599"/>
            <a:ext cx="8201025" cy="546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B92B5E-8CB0-FE42-8FAD-25C6E3EA7FEA}"/>
              </a:ext>
            </a:extLst>
          </p:cNvPr>
          <p:cNvSpPr txBox="1"/>
          <p:nvPr/>
        </p:nvSpPr>
        <p:spPr>
          <a:xfrm>
            <a:off x="2271713" y="346077"/>
            <a:ext cx="797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Real Grants Per Capita from the Federal Government to the States, 2012 USD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A115-4F13-0F42-A142-C549CECB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277" y="1153570"/>
            <a:ext cx="8845861" cy="5191473"/>
          </a:xfrm>
        </p:spPr>
        <p:txBody>
          <a:bodyPr anchor="ctr">
            <a:normAutofit/>
          </a:bodyPr>
          <a:lstStyle/>
          <a:p>
            <a:r>
              <a:rPr lang="en-US" dirty="0"/>
              <a:t>No equalization; no system of automatic stabilizers</a:t>
            </a:r>
          </a:p>
          <a:p>
            <a:r>
              <a:rPr lang="en-US" dirty="0"/>
              <a:t>Large role for states in implementing Medicaid and other programs</a:t>
            </a:r>
          </a:p>
          <a:p>
            <a:r>
              <a:rPr lang="en-US" dirty="0"/>
              <a:t>States face self-imposed borrowing restrictions </a:t>
            </a:r>
          </a:p>
          <a:p>
            <a:r>
              <a:rPr lang="en-US" dirty="0"/>
              <a:t>This leads to 11</a:t>
            </a:r>
            <a:r>
              <a:rPr lang="en-US" baseline="30000" dirty="0"/>
              <a:t>th</a:t>
            </a:r>
            <a:r>
              <a:rPr lang="en-US" dirty="0"/>
              <a:t> hour, rushed packages of emergency assistance</a:t>
            </a:r>
          </a:p>
          <a:p>
            <a:pPr lvl="1"/>
            <a:r>
              <a:rPr lang="en-US" dirty="0"/>
              <a:t>Per capita payouts with generous floor for poor states, very poorly targeted</a:t>
            </a:r>
          </a:p>
          <a:p>
            <a:pPr lvl="1"/>
            <a:r>
              <a:rPr lang="en-US" dirty="0"/>
              <a:t>Little of the money makes its way to local governments, where most public employment takes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B3FEA-B080-BB42-B106-D80FD3730E19}"/>
              </a:ext>
            </a:extLst>
          </p:cNvPr>
          <p:cNvSpPr txBox="1"/>
          <p:nvPr/>
        </p:nvSpPr>
        <p:spPr>
          <a:xfrm>
            <a:off x="686834" y="512956"/>
            <a:ext cx="9422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Crisis and Response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81439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758</Words>
  <Application>Microsoft Office PowerPoint</Application>
  <PresentationFormat>Breitbild</PresentationFormat>
  <Paragraphs>88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Federalism and the Power to Tax in Times of Crisis</vt:lpstr>
      <vt:lpstr>Overview</vt:lpstr>
      <vt:lpstr>Why do some countries sustain a decentralized  system of taxation, expenditure, and regulation? </vt:lpstr>
      <vt:lpstr>Some benefits of this arrangement</vt:lpstr>
      <vt:lpstr>But also perhaps some costs in the U.S.</vt:lpstr>
      <vt:lpstr>Local fiscal sovereignty can be difficult to maintain</vt:lpstr>
      <vt:lpstr>PowerPoint-Präsentation</vt:lpstr>
      <vt:lpstr>PowerPoint-Präsentation</vt:lpstr>
      <vt:lpstr>PowerPoint-Präsentation</vt:lpstr>
      <vt:lpstr>Whatever it takes? </vt:lpstr>
      <vt:lpstr>When have violations of local fiscal sovereignty gone too far?</vt:lpstr>
      <vt:lpstr>Another slow-moving threat to local autonomy: Regional inequality</vt:lpstr>
      <vt:lpstr>PowerPoint-Präsentation</vt:lpstr>
      <vt:lpstr>PowerPoint-Präsentation</vt:lpstr>
      <vt:lpstr>PowerPoint-Präsentation</vt:lpstr>
      <vt:lpstr>PowerPoint-Präsentation</vt:lpstr>
      <vt:lpstr>A final threat to local autonomy: Polarization</vt:lpstr>
      <vt:lpstr>The future of local autonomy in the United States</vt:lpstr>
      <vt:lpstr>Discussion questions: the U.S. vs. Switzerland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Federalism and the Power to Tax in Times of Crisis</dc:title>
  <dc:creator>Jonathan Rodden</dc:creator>
  <cp:lastModifiedBy>Carina Albin</cp:lastModifiedBy>
  <cp:revision>14</cp:revision>
  <dcterms:created xsi:type="dcterms:W3CDTF">2022-05-08T16:21:33Z</dcterms:created>
  <dcterms:modified xsi:type="dcterms:W3CDTF">2022-05-10T17:31:32Z</dcterms:modified>
</cp:coreProperties>
</file>